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5"/>
  </p:notesMasterIdLst>
  <p:handoutMasterIdLst>
    <p:handoutMasterId r:id="rId16"/>
  </p:handoutMasterIdLst>
  <p:sldIdLst>
    <p:sldId id="282" r:id="rId5"/>
    <p:sldId id="371" r:id="rId6"/>
    <p:sldId id="372" r:id="rId7"/>
    <p:sldId id="373" r:id="rId8"/>
    <p:sldId id="375" r:id="rId9"/>
    <p:sldId id="374" r:id="rId10"/>
    <p:sldId id="376" r:id="rId11"/>
    <p:sldId id="354" r:id="rId12"/>
    <p:sldId id="361" r:id="rId13"/>
    <p:sldId id="296" r:id="rId14"/>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53" autoAdjust="0"/>
    <p:restoredTop sz="94631" autoAdjust="0"/>
  </p:normalViewPr>
  <p:slideViewPr>
    <p:cSldViewPr snapToGrid="0">
      <p:cViewPr varScale="1">
        <p:scale>
          <a:sx n="111" d="100"/>
          <a:sy n="111" d="100"/>
        </p:scale>
        <p:origin x="928" y="2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E5016-8E69-002C-C1E1-060CC477457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FD407E4-CBC8-0759-51F8-D3FED32E187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5F54ED01-723B-C8D4-D56F-D7FA869B651D}"/>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6AC30096-87F3-A065-9669-087DBD4071F3}"/>
              </a:ext>
            </a:extLst>
          </p:cNvPr>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52521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444845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60926"/>
            <a:ext cx="11077916" cy="26661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a:t>
            </a:r>
            <a:r>
              <a:rPr lang="ru-RU" sz="4400" b="1" dirty="0">
                <a:solidFill>
                  <a:srgbClr val="000000"/>
                </a:solidFill>
                <a:latin typeface="Calibri" panose="020F0502020204030204" pitchFamily="34" charset="0"/>
                <a:cs typeface="Calibri" panose="020F0502020204030204" pitchFamily="34" charset="0"/>
              </a:rPr>
              <a:t>ӨНДІРІС</a:t>
            </a:r>
            <a:r>
              <a:rPr lang="ru-RU" sz="4400" b="1" i="0" baseline="30000" dirty="0">
                <a:solidFill>
                  <a:srgbClr val="000000"/>
                </a:solidFill>
                <a:effectLst/>
                <a:latin typeface="Calibri" panose="020F0502020204030204" pitchFamily="34" charset="0"/>
                <a:cs typeface="Calibri" panose="020F0502020204030204" pitchFamily="34" charset="0"/>
              </a:rPr>
              <a:t> </a:t>
            </a:r>
            <a:r>
              <a:rPr lang="ru-RU" sz="4400" b="1" i="0" dirty="0">
                <a:solidFill>
                  <a:srgbClr val="000000"/>
                </a:solidFill>
                <a:effectLst/>
                <a:latin typeface="Calibri" panose="020F0502020204030204" pitchFamily="34" charset="0"/>
                <a:cs typeface="Calibri" panose="020F0502020204030204" pitchFamily="34" charset="0"/>
              </a:rPr>
              <a:t>ҮДЕРІСІН АВТОМАТТАНДЫРУ</a:t>
            </a:r>
            <a:r>
              <a:rPr lang="ru-RU" sz="4400" b="1" dirty="0">
                <a:latin typeface="Calibri" panose="020F0502020204030204" pitchFamily="34" charset="0"/>
                <a:cs typeface="Calibri" panose="020F0502020204030204" pitchFamily="34" charset="0"/>
              </a:rPr>
              <a:t>»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14 -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71636" y="877697"/>
            <a:ext cx="11566258" cy="2270617"/>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мақсаты</a:t>
            </a:r>
            <a:r>
              <a:rPr lang="ru-RU" sz="1600" b="1" dirty="0">
                <a:solidFill>
                  <a:schemeClr val="tx1"/>
                </a:solidFill>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Энергиямен</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жабдықтау</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жүйелеріндегі</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технологиялық</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процестерді</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автоматтандыру</a:t>
            </a:r>
            <a:r>
              <a:rPr lang="ru-RU" sz="1600" b="0" i="0" dirty="0">
                <a:solidFill>
                  <a:schemeClr val="tx1"/>
                </a:solidFill>
                <a:effectLst/>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мазмұны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микропроцессорлық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технологияны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пайдалана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отырып</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энергиямен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жабдықтау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жүйелеріндегі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процестерді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зерттеу</a:t>
            </a:r>
            <a:r>
              <a:rPr lang="ru-RU" sz="1600" dirty="0">
                <a:solidFill>
                  <a:schemeClr val="tx1"/>
                </a:solidFill>
                <a:latin typeface="Calibri" panose="020F0502020204030204" pitchFamily="34" charset="0"/>
                <a:cs typeface="Calibri" panose="020F0502020204030204" pitchFamily="34" charset="0"/>
              </a:rPr>
              <a:t>.</a:t>
            </a:r>
          </a:p>
          <a:p>
            <a:pPr algn="just"/>
            <a:endParaRPr lang="ru-RU" sz="1600" b="1" dirty="0">
              <a:solidFill>
                <a:schemeClr val="tx1"/>
              </a:solidFill>
              <a:latin typeface="Calibri" panose="020F0502020204030204" pitchFamily="34" charset="0"/>
              <a:cs typeface="Calibri" panose="020F0502020204030204" pitchFamily="34" charset="0"/>
            </a:endParaRPr>
          </a:p>
          <a:p>
            <a:pPr algn="just"/>
            <a:r>
              <a:rPr lang="en-US" sz="1600" b="1" dirty="0">
                <a:solidFill>
                  <a:schemeClr val="tx1"/>
                </a:solidFill>
                <a:latin typeface="Calibri" panose="020F0502020204030204" pitchFamily="34" charset="0"/>
                <a:cs typeface="Calibri" panose="020F0502020204030204" pitchFamily="34" charset="0"/>
              </a:rPr>
              <a:t>	</a:t>
            </a:r>
            <a:r>
              <a:rPr lang="ru-RU" sz="1600" b="1" dirty="0">
                <a:solidFill>
                  <a:schemeClr val="tx1"/>
                </a:solidFill>
                <a:latin typeface="Calibri" panose="020F0502020204030204" pitchFamily="34" charset="0"/>
                <a:cs typeface="Calibri" panose="020F0502020204030204" pitchFamily="34" charset="0"/>
              </a:rPr>
              <a:t>14.1 </a:t>
            </a:r>
            <a:r>
              <a:rPr lang="ru-RU" sz="1600" b="1" dirty="0" err="1">
                <a:solidFill>
                  <a:schemeClr val="tx1"/>
                </a:solidFill>
                <a:latin typeface="Calibri" panose="020F0502020204030204" pitchFamily="34" charset="0"/>
                <a:cs typeface="Calibri" panose="020F0502020204030204" pitchFamily="34" charset="0"/>
              </a:rPr>
              <a:t>Жылу</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қазандықтарын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автоматтандыру</a:t>
            </a:r>
            <a:endParaRPr lang="ru-RU" sz="1600" b="1" dirty="0">
              <a:solidFill>
                <a:schemeClr val="tx1"/>
              </a:solidFill>
              <a:latin typeface="Calibri" panose="020F0502020204030204" pitchFamily="34" charset="0"/>
              <a:cs typeface="Calibri" panose="020F0502020204030204" pitchFamily="34" charset="0"/>
            </a:endParaRPr>
          </a:p>
          <a:p>
            <a:pPr algn="just"/>
            <a:r>
              <a:rPr lang="ru-RU" sz="1600" dirty="0">
                <a:solidFill>
                  <a:schemeClr val="tx1"/>
                </a:solidFill>
                <a:latin typeface="Calibri" panose="020F0502020204030204" pitchFamily="34" charset="0"/>
                <a:cs typeface="Calibri" panose="020F0502020204030204" pitchFamily="34" charset="0"/>
              </a:rPr>
              <a:t>	Бу </a:t>
            </a:r>
            <a:r>
              <a:rPr lang="ru-RU" sz="1600" dirty="0" err="1">
                <a:solidFill>
                  <a:schemeClr val="tx1"/>
                </a:solidFill>
                <a:latin typeface="Calibri" panose="020F0502020204030204" pitchFamily="34" charset="0"/>
                <a:cs typeface="Calibri" panose="020F0502020204030204" pitchFamily="34" charset="0"/>
              </a:rPr>
              <a:t>өндіруге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арналған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схемаға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сәйкес</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қазандық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қондырғысының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көлемін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қарастырайық</a:t>
            </a:r>
            <a:r>
              <a:rPr lang="ru-RU" sz="1600" dirty="0">
                <a:solidFill>
                  <a:schemeClr val="tx1"/>
                </a:solidFill>
                <a:latin typeface="Calibri" panose="020F0502020204030204" pitchFamily="34" charset="0"/>
                <a:cs typeface="Calibri" panose="020F0502020204030204" pitchFamily="34" charset="0"/>
              </a:rPr>
              <a:t> (14.1 </a:t>
            </a:r>
            <a:r>
              <a:rPr lang="ru-RU" sz="1600" dirty="0" err="1">
                <a:solidFill>
                  <a:schemeClr val="tx1"/>
                </a:solidFill>
                <a:latin typeface="Calibri" panose="020F0502020204030204" pitchFamily="34" charset="0"/>
                <a:cs typeface="Calibri" panose="020F0502020204030204" pitchFamily="34" charset="0"/>
              </a:rPr>
              <a:t>суретті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қараңыз</a:t>
            </a:r>
            <a:r>
              <a:rPr lang="ru-RU" sz="1600" dirty="0">
                <a:solidFill>
                  <a:schemeClr val="tx1"/>
                </a:solidFill>
                <a:latin typeface="Calibri" panose="020F0502020204030204" pitchFamily="34" charset="0"/>
                <a:cs typeface="Calibri" panose="020F0502020204030204" pitchFamily="34" charset="0"/>
              </a:rPr>
              <a:t>).</a:t>
            </a: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Заголовок 1">
            <a:extLst>
              <a:ext uri="{FF2B5EF4-FFF2-40B4-BE49-F238E27FC236}">
                <a16:creationId xmlns:a16="http://schemas.microsoft.com/office/drawing/2014/main" id="{F123C38B-4EE2-5C1A-3883-A62D0AB20A20}"/>
              </a:ext>
            </a:extLst>
          </p:cNvPr>
          <p:cNvSpPr txBox="1">
            <a:spLocks/>
          </p:cNvSpPr>
          <p:nvPr/>
        </p:nvSpPr>
        <p:spPr>
          <a:xfrm>
            <a:off x="680128" y="-91093"/>
            <a:ext cx="10831743" cy="9687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2800" b="1" dirty="0">
                <a:solidFill>
                  <a:srgbClr val="002060"/>
                </a:solidFill>
                <a:latin typeface="Calibri" panose="020F0502020204030204" pitchFamily="34" charset="0"/>
                <a:cs typeface="Calibri" panose="020F0502020204030204" pitchFamily="34" charset="0"/>
              </a:rPr>
              <a:t>14 ЛЕКЦИЯ - </a:t>
            </a:r>
            <a:r>
              <a:rPr lang="ru-RU" sz="2800" b="1" dirty="0" err="1">
                <a:solidFill>
                  <a:srgbClr val="002060"/>
                </a:solidFill>
                <a:latin typeface="Calibri" panose="020F0502020204030204" pitchFamily="34" charset="0"/>
                <a:cs typeface="Calibri" panose="020F0502020204030204" pitchFamily="34" charset="0"/>
              </a:rPr>
              <a:t>Энергиямен</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жабдықтау</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жүйелеріндегі</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технологиялық</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процестерді</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автоматтандыру</a:t>
            </a:r>
            <a:endParaRPr lang="ru-RU" sz="3100" b="1" dirty="0">
              <a:solidFill>
                <a:srgbClr val="002060"/>
              </a:solidFill>
              <a:latin typeface="Calibri" panose="020F0502020204030204" pitchFamily="34" charset="0"/>
              <a:cs typeface="Calibri" panose="020F0502020204030204" pitchFamily="34" charset="0"/>
            </a:endParaRPr>
          </a:p>
        </p:txBody>
      </p:sp>
      <p:pic>
        <p:nvPicPr>
          <p:cNvPr id="4" name="Рисунок 3">
            <a:extLst>
              <a:ext uri="{FF2B5EF4-FFF2-40B4-BE49-F238E27FC236}">
                <a16:creationId xmlns:a16="http://schemas.microsoft.com/office/drawing/2014/main" id="{BE79AE0D-EC0C-B0D5-3D58-55DAC5F53D19}"/>
              </a:ext>
            </a:extLst>
          </p:cNvPr>
          <p:cNvPicPr>
            <a:picLocks noChangeAspect="1"/>
          </p:cNvPicPr>
          <p:nvPr/>
        </p:nvPicPr>
        <p:blipFill>
          <a:blip r:embed="rId3"/>
          <a:stretch>
            <a:fillRect/>
          </a:stretch>
        </p:blipFill>
        <p:spPr>
          <a:xfrm>
            <a:off x="2168565" y="3326418"/>
            <a:ext cx="7772400" cy="2938160"/>
          </a:xfrm>
          <a:prstGeom prst="rect">
            <a:avLst/>
          </a:prstGeom>
        </p:spPr>
      </p:pic>
      <p:sp>
        <p:nvSpPr>
          <p:cNvPr id="8" name="TextBox 7">
            <a:extLst>
              <a:ext uri="{FF2B5EF4-FFF2-40B4-BE49-F238E27FC236}">
                <a16:creationId xmlns:a16="http://schemas.microsoft.com/office/drawing/2014/main" id="{FA3EF33E-D9DB-FD26-8EC9-5DCCD617A447}"/>
              </a:ext>
            </a:extLst>
          </p:cNvPr>
          <p:cNvSpPr txBox="1"/>
          <p:nvPr/>
        </p:nvSpPr>
        <p:spPr>
          <a:xfrm>
            <a:off x="564154" y="6174846"/>
            <a:ext cx="10981222"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14.1 сурет - Қазандағы бу өндірудің технологиялық схемасы (а) және негізгі басқару әрекеттері мен реттелетін параметрлер (б) арасындағы байланыс схемасы.</a:t>
            </a:r>
          </a:p>
        </p:txBody>
      </p:sp>
    </p:spTree>
    <p:extLst>
      <p:ext uri="{BB962C8B-B14F-4D97-AF65-F5344CB8AC3E}">
        <p14:creationId xmlns:p14="http://schemas.microsoft.com/office/powerpoint/2010/main" val="313718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sp>
        <p:nvSpPr>
          <p:cNvPr id="4" name="TextBox 3">
            <a:extLst>
              <a:ext uri="{FF2B5EF4-FFF2-40B4-BE49-F238E27FC236}">
                <a16:creationId xmlns:a16="http://schemas.microsoft.com/office/drawing/2014/main" id="{FEDED672-65D5-CBDB-521D-CEDF2C07EAB9}"/>
              </a:ext>
            </a:extLst>
          </p:cNvPr>
          <p:cNvSpPr txBox="1"/>
          <p:nvPr/>
        </p:nvSpPr>
        <p:spPr>
          <a:xfrm>
            <a:off x="193875" y="237180"/>
            <a:ext cx="11843795" cy="2308324"/>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Жанармай </a:t>
            </a:r>
            <a:r>
              <a:rPr lang="en-US" dirty="0">
                <a:latin typeface="Calibri" panose="020F0502020204030204" pitchFamily="34" charset="0"/>
                <a:cs typeface="Calibri" panose="020F0502020204030204" pitchFamily="34" charset="0"/>
              </a:rPr>
              <a:t>G</a:t>
            </a:r>
            <a:r>
              <a:rPr lang="en-US" baseline="-25000" dirty="0">
                <a:latin typeface="Calibri" panose="020F0502020204030204" pitchFamily="34" charset="0"/>
                <a:cs typeface="Calibri" panose="020F0502020204030204" pitchFamily="34" charset="0"/>
              </a:rPr>
              <a:t>T</a:t>
            </a:r>
            <a:r>
              <a:rPr lang="ru-KZ" dirty="0">
                <a:latin typeface="Calibri" panose="020F0502020204030204" pitchFamily="34" charset="0"/>
                <a:cs typeface="Calibri" panose="020F0502020204030204" pitchFamily="34" charset="0"/>
              </a:rPr>
              <a:t> мен ауа </a:t>
            </a:r>
            <a:r>
              <a:rPr lang="en-US" dirty="0">
                <a:latin typeface="Calibri" panose="020F0502020204030204" pitchFamily="34" charset="0"/>
                <a:cs typeface="Calibri" panose="020F0502020204030204" pitchFamily="34" charset="0"/>
              </a:rPr>
              <a:t>G</a:t>
            </a:r>
            <a:r>
              <a:rPr lang="en-US" baseline="-25000" dirty="0">
                <a:latin typeface="Calibri" panose="020F0502020204030204" pitchFamily="34" charset="0"/>
                <a:cs typeface="Calibri" panose="020F0502020204030204" pitchFamily="34" charset="0"/>
              </a:rPr>
              <a:t>B</a:t>
            </a:r>
            <a:r>
              <a:rPr lang="en-US" dirty="0">
                <a:latin typeface="Calibri" panose="020F0502020204030204" pitchFamily="34" charset="0"/>
                <a:cs typeface="Calibri" panose="020F0502020204030204" pitchFamily="34" charset="0"/>
              </a:rPr>
              <a:t> </a:t>
            </a:r>
            <a:r>
              <a:rPr lang="ru-KZ" dirty="0">
                <a:latin typeface="Calibri" panose="020F0502020204030204" pitchFamily="34" charset="0"/>
                <a:cs typeface="Calibri" panose="020F0502020204030204" pitchFamily="34" charset="0"/>
              </a:rPr>
              <a:t>қазандықтың Т пешіне түседі. Жану өнімдері контур бойымен айналатын суға жылу береді: қазандық барабаны (БК) - сору құбырлары (ОТ) - көтергіш құбырлар (ПТ) - қазандық барабан. </a:t>
            </a:r>
          </a:p>
          <a:p>
            <a:pPr algn="just"/>
            <a:r>
              <a:rPr lang="ru-KZ" dirty="0">
                <a:latin typeface="Calibri" panose="020F0502020204030204" pitchFamily="34" charset="0"/>
                <a:cs typeface="Calibri" panose="020F0502020204030204" pitchFamily="34" charset="0"/>
              </a:rPr>
              <a:t>	Қазандық барабандағы бу-су қоспасы бу </a:t>
            </a:r>
            <a:r>
              <a:rPr lang="en-US" dirty="0">
                <a:latin typeface="Calibri" panose="020F0502020204030204" pitchFamily="34" charset="0"/>
                <a:cs typeface="Calibri" panose="020F0502020204030204" pitchFamily="34" charset="0"/>
              </a:rPr>
              <a:t>G</a:t>
            </a:r>
            <a:r>
              <a:rPr lang="en-US" baseline="-25000" dirty="0">
                <a:latin typeface="Calibri" panose="020F0502020204030204" pitchFamily="34" charset="0"/>
                <a:cs typeface="Calibri" panose="020F0502020204030204" pitchFamily="34" charset="0"/>
              </a:rPr>
              <a:t>n</a:t>
            </a:r>
            <a:r>
              <a:rPr lang="ru-KZ" dirty="0">
                <a:latin typeface="Calibri" panose="020F0502020204030204" pitchFamily="34" charset="0"/>
                <a:cs typeface="Calibri" panose="020F0502020204030204" pitchFamily="34" charset="0"/>
              </a:rPr>
              <a:t> және су болып бөлінеді. P</a:t>
            </a:r>
            <a:r>
              <a:rPr lang="ru-KZ" baseline="-25000" dirty="0">
                <a:latin typeface="Calibri" panose="020F0502020204030204" pitchFamily="34" charset="0"/>
                <a:cs typeface="Calibri" panose="020F0502020204030204" pitchFamily="34" charset="0"/>
              </a:rPr>
              <a:t>b</a:t>
            </a:r>
            <a:r>
              <a:rPr lang="ru-KZ" dirty="0">
                <a:latin typeface="Calibri" panose="020F0502020204030204" pitchFamily="34" charset="0"/>
                <a:cs typeface="Calibri" panose="020F0502020204030204" pitchFamily="34" charset="0"/>
              </a:rPr>
              <a:t> қысымындағы бу G</a:t>
            </a:r>
            <a:r>
              <a:rPr lang="ru-KZ" baseline="-25000" dirty="0">
                <a:latin typeface="Calibri" panose="020F0502020204030204" pitchFamily="34" charset="0"/>
                <a:cs typeface="Calibri" panose="020F0502020204030204" pitchFamily="34" charset="0"/>
              </a:rPr>
              <a:t>n</a:t>
            </a:r>
            <a:r>
              <a:rPr lang="ru-KZ" dirty="0">
                <a:latin typeface="Calibri" panose="020F0502020204030204" pitchFamily="34" charset="0"/>
                <a:cs typeface="Calibri" panose="020F0502020204030204" pitchFamily="34" charset="0"/>
              </a:rPr>
              <a:t> </a:t>
            </a:r>
            <a:r>
              <a:rPr lang="ru-RU" dirty="0">
                <a:latin typeface="Calibri" panose="020F0502020204030204" pitchFamily="34" charset="0"/>
                <a:cs typeface="Calibri" panose="020F0502020204030204" pitchFamily="34" charset="0"/>
              </a:rPr>
              <a:t>ПТ</a:t>
            </a:r>
            <a:r>
              <a:rPr lang="ru-KZ" dirty="0">
                <a:latin typeface="Calibri" panose="020F0502020204030204" pitchFamily="34" charset="0"/>
                <a:cs typeface="Calibri" panose="020F0502020204030204" pitchFamily="34" charset="0"/>
              </a:rPr>
              <a:t> аса қыздырғышқа беріледі, оның температурасы </a:t>
            </a:r>
            <a:r>
              <a:rPr lang="en-US" dirty="0">
                <a:latin typeface="Calibri" panose="020F0502020204030204" pitchFamily="34" charset="0"/>
                <a:cs typeface="Calibri" panose="020F0502020204030204" pitchFamily="34" charset="0"/>
              </a:rPr>
              <a:t>t</a:t>
            </a:r>
            <a:r>
              <a:rPr lang="ru-RU" baseline="-25000" dirty="0">
                <a:latin typeface="Calibri" panose="020F0502020204030204" pitchFamily="34" charset="0"/>
                <a:cs typeface="Calibri" panose="020F0502020204030204" pitchFamily="34" charset="0"/>
              </a:rPr>
              <a:t>п</a:t>
            </a:r>
            <a:r>
              <a:rPr lang="ru-KZ" dirty="0">
                <a:latin typeface="Calibri" panose="020F0502020204030204" pitchFamily="34" charset="0"/>
                <a:cs typeface="Calibri" panose="020F0502020204030204" pitchFamily="34" charset="0"/>
              </a:rPr>
              <a:t>- дейін көтеріледі, ал қазандық барабанындағы су қайтадан төменгі коллекторға түседі. Будың қызып кету температурасы </a:t>
            </a:r>
            <a:r>
              <a:rPr lang="en-US" dirty="0">
                <a:latin typeface="Calibri" panose="020F0502020204030204" pitchFamily="34" charset="0"/>
                <a:cs typeface="Calibri" panose="020F0502020204030204" pitchFamily="34" charset="0"/>
              </a:rPr>
              <a:t>G</a:t>
            </a:r>
            <a:r>
              <a:rPr lang="ru-RU" baseline="-25000" dirty="0" err="1">
                <a:latin typeface="Calibri" panose="020F0502020204030204" pitchFamily="34" charset="0"/>
                <a:cs typeface="Calibri" panose="020F0502020204030204" pitchFamily="34" charset="0"/>
              </a:rPr>
              <a:t>впр</a:t>
            </a:r>
            <a:r>
              <a:rPr lang="en-US" baseline="-25000" dirty="0">
                <a:latin typeface="Calibri" panose="020F0502020204030204" pitchFamily="34" charset="0"/>
                <a:cs typeface="Calibri" panose="020F0502020204030204" pitchFamily="34" charset="0"/>
              </a:rPr>
              <a:t> </a:t>
            </a:r>
            <a:r>
              <a:rPr lang="ru-KZ" dirty="0">
                <a:latin typeface="Calibri" panose="020F0502020204030204" pitchFamily="34" charset="0"/>
                <a:cs typeface="Calibri" panose="020F0502020204030204" pitchFamily="34" charset="0"/>
              </a:rPr>
              <a:t>реттелетін РК клапаны арқылы қызып кететін PO-ға айдалатын су мөлшерімен реттеледі. Жанармайдың тотығуына қажетті ауа </a:t>
            </a:r>
            <a:r>
              <a:rPr lang="en-US" dirty="0">
                <a:latin typeface="Calibri" panose="020F0502020204030204" pitchFamily="34" charset="0"/>
                <a:cs typeface="Calibri" panose="020F0502020204030204" pitchFamily="34" charset="0"/>
              </a:rPr>
              <a:t>G</a:t>
            </a:r>
            <a:r>
              <a:rPr lang="ru-RU" dirty="0">
                <a:latin typeface="Calibri" panose="020F0502020204030204" pitchFamily="34" charset="0"/>
                <a:cs typeface="Calibri" panose="020F0502020204030204" pitchFamily="34" charset="0"/>
              </a:rPr>
              <a:t>В</a:t>
            </a:r>
            <a:r>
              <a:rPr lang="ru-KZ" dirty="0">
                <a:latin typeface="Calibri" panose="020F0502020204030204" pitchFamily="34" charset="0"/>
                <a:cs typeface="Calibri" panose="020F0502020204030204" pitchFamily="34" charset="0"/>
              </a:rPr>
              <a:t> қазандық пешіне ДВ үрлегіш желдеткішпен ауа қыздырғыш ВP арқылы күштеп түседі, оның температурасы пайдаланылған газдардың қызуынан жоғарылайды.</a:t>
            </a:r>
          </a:p>
        </p:txBody>
      </p:sp>
      <p:sp>
        <p:nvSpPr>
          <p:cNvPr id="7" name="TextBox 6">
            <a:extLst>
              <a:ext uri="{FF2B5EF4-FFF2-40B4-BE49-F238E27FC236}">
                <a16:creationId xmlns:a16="http://schemas.microsoft.com/office/drawing/2014/main" id="{6932E142-CDA9-4B57-B929-2C695E02EE8C}"/>
              </a:ext>
            </a:extLst>
          </p:cNvPr>
          <p:cNvSpPr txBox="1"/>
          <p:nvPr/>
        </p:nvSpPr>
        <p:spPr>
          <a:xfrm>
            <a:off x="294158" y="3115017"/>
            <a:ext cx="11843795" cy="2862322"/>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14.2 Қазандық қондырғыларының қауіпсіздігін автоматтандыру</a:t>
            </a:r>
          </a:p>
          <a:p>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Төтенше жағдайларда параметрлердің ауытқуын болдырмау үшін автоматты немесе қашықтан басқару құралдарының мүмкіндіктері таусылғанда және технологиялық процесті өзгерту немесе тоқтату қажет болған кезде қорғаныс құрылғылары жұмыс істейді. Автоматты бұғаттау құрылғылары іске қосу, қазандықты өшіру және технологиялық коммутацияның әртүрлі түрлері кезінде жабдықты қосу және өшірудің қажетті ретін қамтамасыз етеді. 	Автоматты дабыл тізбегі қазандықты қорғау құрылғысымен сөндіргенде, сұйық отын мен судың жеткізу желілеріндегі қысымының жоғарылауы немесе төмендеуі, сондай-ақ электр қондырғыларының жұмысындағы басқа да бұзылулар кезінде жарық және дыбыс сигналдарын автоматты түрде беруді қамтамасыз етеді. қазандықтың негізгі және қосалқы жабдықтары.</a:t>
            </a:r>
          </a:p>
        </p:txBody>
      </p:sp>
    </p:spTree>
    <p:extLst>
      <p:ext uri="{BB962C8B-B14F-4D97-AF65-F5344CB8AC3E}">
        <p14:creationId xmlns:p14="http://schemas.microsoft.com/office/powerpoint/2010/main" val="258341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5" name="TextBox 4">
            <a:extLst>
              <a:ext uri="{FF2B5EF4-FFF2-40B4-BE49-F238E27FC236}">
                <a16:creationId xmlns:a16="http://schemas.microsoft.com/office/drawing/2014/main" id="{BBBD465E-6919-0886-5523-5ABB1968A8AB}"/>
              </a:ext>
            </a:extLst>
          </p:cNvPr>
          <p:cNvSpPr txBox="1"/>
          <p:nvPr/>
        </p:nvSpPr>
        <p:spPr>
          <a:xfrm>
            <a:off x="169794" y="-112906"/>
            <a:ext cx="11429741" cy="3139321"/>
          </a:xfrm>
          <a:prstGeom prst="rect">
            <a:avLst/>
          </a:prstGeom>
          <a:noFill/>
        </p:spPr>
        <p:txBody>
          <a:bodyPr wrap="square">
            <a:spAutoFit/>
          </a:bodyPr>
          <a:lstStyle/>
          <a:p>
            <a:pPr algn="just"/>
            <a:endParaRPr lang="ru-KZ" dirty="0">
              <a:latin typeface="Calibri" panose="020F0502020204030204" pitchFamily="34" charset="0"/>
              <a:cs typeface="Calibri" panose="020F0502020204030204" pitchFamily="34" charset="0"/>
            </a:endParaRPr>
          </a:p>
          <a:p>
            <a:pPr algn="just"/>
            <a:r>
              <a:rPr lang="ru-KZ" b="1" dirty="0">
                <a:latin typeface="Calibri" panose="020F0502020204030204" pitchFamily="34" charset="0"/>
                <a:cs typeface="Calibri" panose="020F0502020204030204" pitchFamily="34" charset="0"/>
              </a:rPr>
              <a:t>	14.3 Қазандықтарды басқарудың автоматты жүйелері</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Практикада АБЖ қазандықтарының бірнеше түрі қолданылады: пневматикалық, электрлік, электрогидравликалық және т.б. Бұл жүйелер келесі негізгі операцияларды орындайды: бөлмедегі берілген температураны және қажетті ыстық мөлшерін қамтамасыз ету мақсатында жылу жүктемесін автоматты реттеу. су және бу: қазандықтағы су деңгейін автоматты басқару; қазандықты қашықтан басқару (қосу, жылу және бу шығаруды реттеу және қазандықтарды тоқтату); авариялардың алдын алатын технологиялық қорғаныс; жұмыс кезінде дұрыс емес операцияларды орындауды болдырмайтын технологиялық блоктау; технологиялық процестердің барысы туралы персоналға хабарлайтын технологиялық дабыл; қазандық жұмысының технологиялық параметрлерін автоматты басқару.</a:t>
            </a:r>
          </a:p>
        </p:txBody>
      </p:sp>
      <p:sp>
        <p:nvSpPr>
          <p:cNvPr id="8" name="TextBox 7">
            <a:extLst>
              <a:ext uri="{FF2B5EF4-FFF2-40B4-BE49-F238E27FC236}">
                <a16:creationId xmlns:a16="http://schemas.microsoft.com/office/drawing/2014/main" id="{E4DAE791-D487-6E4A-DF17-2695FAEF0A18}"/>
              </a:ext>
            </a:extLst>
          </p:cNvPr>
          <p:cNvSpPr txBox="1"/>
          <p:nvPr/>
        </p:nvSpPr>
        <p:spPr>
          <a:xfrm>
            <a:off x="148153" y="3026415"/>
            <a:ext cx="11689741" cy="3693319"/>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14.4 Суды, ауаны және генерациялайтын буды жылытуға арналған электр қондырғыларын автоматтандыру</a:t>
            </a:r>
          </a:p>
          <a:p>
            <a:pPr algn="just"/>
            <a:endParaRPr lang="ru-KZ" b="1"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Суды жылыту үшін келесі қондырғылар қолданылады: су арқылы ток өткізу арқылы электродты тікелей қыздыру, жылу электр қыздырғыш элементтерін (ТЭЖ) пайдаланып элементарлы жанама қыздыру, сондай-ақ индукциялық және диэлектрлік жылыту қондырғылары (соңғылары ауыл шаруашылығында сирек қолданылады).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14.5 Ауыл шаруашылығын газбен жабдықтау жүйелерін автоматтандыру</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Ауылдық тұтынушыларды газбен жабдықтау орта қысымды газ желілерінен (0,3 МПа дейін) жүзеге асырылады. Шаруашылықтағы газбен жабдықтау жүйелері газды реттеу пунктінен (ГРП), газды қабылдауды, есепке алуды, дроссельді және тұтынушыларға таратуды қамтамасыз ететін газ тарату құбырлары мен жабдықтар жүйесінен тұрады.</a:t>
            </a:r>
          </a:p>
        </p:txBody>
      </p:sp>
    </p:spTree>
    <p:extLst>
      <p:ext uri="{BB962C8B-B14F-4D97-AF65-F5344CB8AC3E}">
        <p14:creationId xmlns:p14="http://schemas.microsoft.com/office/powerpoint/2010/main" val="405196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4" name="TextBox 3">
            <a:extLst>
              <a:ext uri="{FF2B5EF4-FFF2-40B4-BE49-F238E27FC236}">
                <a16:creationId xmlns:a16="http://schemas.microsoft.com/office/drawing/2014/main" id="{E848F388-B6BD-6C41-CBB5-5F65CE28B2E5}"/>
              </a:ext>
            </a:extLst>
          </p:cNvPr>
          <p:cNvSpPr txBox="1"/>
          <p:nvPr/>
        </p:nvSpPr>
        <p:spPr>
          <a:xfrm>
            <a:off x="247255" y="733097"/>
            <a:ext cx="11697489" cy="5755422"/>
          </a:xfrm>
          <a:prstGeom prst="rect">
            <a:avLst/>
          </a:prstGeom>
          <a:noFill/>
        </p:spPr>
        <p:txBody>
          <a:bodyPr wrap="square">
            <a:spAutoFit/>
          </a:bodyPr>
          <a:lstStyle/>
          <a:p>
            <a:pPr algn="just"/>
            <a:r>
              <a:rPr lang="ru-KZ" sz="1600" b="1" dirty="0">
                <a:latin typeface="Calibri" panose="020F0502020204030204" pitchFamily="34" charset="0"/>
                <a:cs typeface="Calibri" panose="020F0502020204030204" pitchFamily="34" charset="0"/>
              </a:rPr>
              <a:t>14.6 Ауыл шаруашылығын электрмен жабдықтау жүйесін автоматтандыру</a:t>
            </a:r>
          </a:p>
          <a:p>
            <a:pPr algn="just"/>
            <a:endParaRPr lang="ru-KZ" sz="1600" dirty="0">
              <a:latin typeface="Calibri" panose="020F0502020204030204" pitchFamily="34" charset="0"/>
              <a:cs typeface="Calibri" panose="020F0502020204030204" pitchFamily="34" charset="0"/>
            </a:endParaRPr>
          </a:p>
          <a:p>
            <a:pPr algn="just"/>
            <a:r>
              <a:rPr lang="ru-KZ" sz="1600" dirty="0">
                <a:latin typeface="Calibri" panose="020F0502020204030204" pitchFamily="34" charset="0"/>
                <a:cs typeface="Calibri" panose="020F0502020204030204" pitchFamily="34" charset="0"/>
              </a:rPr>
              <a:t>	Автоматты қорғау және блоктау құрылғыларынсыз, бақылау және реттеу, өлшеу және сигнализациясыз адам зақымдануды тез анықтау және жою, сондай-ақ электрмен жабдықтау қондырғыларындағы жылдам технологиялық процестерді басқару мүмкін емес.</a:t>
            </a:r>
          </a:p>
          <a:p>
            <a:pPr algn="just"/>
            <a:r>
              <a:rPr lang="ru-KZ" sz="1600" dirty="0">
                <a:latin typeface="Calibri" panose="020F0502020204030204" pitchFamily="34" charset="0"/>
                <a:cs typeface="Calibri" panose="020F0502020204030204" pitchFamily="34" charset="0"/>
              </a:rPr>
              <a:t>Автоматты қорғаныс электр қондырғыларын қалыптан тыс (шамадан тыс жүктеме, кернеу мен жиіліктің төмендеуі немесе жоғарылауы) және авариялық (қысқа тұйықталу, ашық фазалық режимдер, атмосфералық асқын кернеулер және т.б.) режимдерінен қорғайды. Қорғаныс құрылғылары сақтандырғыштар, магниттік стартердің термиялық босатулары, автоматтардың термиялық және электромагниттік босатулары және әртүрлі реле түрінде жасалады.</a:t>
            </a:r>
          </a:p>
          <a:p>
            <a:pPr algn="just"/>
            <a:r>
              <a:rPr lang="ru-KZ" sz="1600" dirty="0">
                <a:latin typeface="Calibri" panose="020F0502020204030204" pitchFamily="34" charset="0"/>
                <a:cs typeface="Calibri" panose="020F0502020204030204" pitchFamily="34" charset="0"/>
              </a:rPr>
              <a:t>	Автоматты желіні бөлу желінің зақымдалған бөлігін және осы бөлімнен қуат алатын кейбір тұтынушыларды автоматты түрде ажырату арқылы тұтынушылардың негізгі бөлігін электрмен жабдықтауды қамтамасыз етуге мүмкіндік береді.</a:t>
            </a:r>
          </a:p>
          <a:p>
            <a:pPr algn="just"/>
            <a:r>
              <a:rPr lang="ru-KZ" sz="1600" dirty="0">
                <a:latin typeface="Calibri" panose="020F0502020204030204" pitchFamily="34" charset="0"/>
                <a:cs typeface="Calibri" panose="020F0502020204030204" pitchFamily="34" charset="0"/>
              </a:rPr>
              <a:t>	Автоматты қайта жабу (AР) зақымдалған аумақты қысқа уақытқа автоматты түрде ажырату арқылы қуат көзінің қауіпсіздігін қамтамасыз етеді, оның барысында зақымдану өздігінен түзетіледі.</a:t>
            </a:r>
          </a:p>
          <a:p>
            <a:pPr algn="just"/>
            <a:r>
              <a:rPr lang="ru-KZ" sz="1600" dirty="0">
                <a:latin typeface="Calibri" panose="020F0502020204030204" pitchFamily="34" charset="0"/>
                <a:cs typeface="Calibri" panose="020F0502020204030204" pitchFamily="34" charset="0"/>
              </a:rPr>
              <a:t>	Автоматты тасымалдау коммутациясы (АТС) релелік қорғаныс арқылы зақымдалған жабдықты жылдам автоматты өшіру және резервтік жабдықты немесе қуат көзін қосу арқылы үздіксіз электрмен жабдықтауды қамтамасыз етеді. Автоматты қайта жабу электр желісіне қайта қосылса, негізгісі істен шыққан кезде автоматты беру ауыстырып-қосқышы электр энергиясының резервтік көзін (қуат трансформаторы, резервтік электр желісі немесе дизельдік электр станциясы) қосады.</a:t>
            </a:r>
          </a:p>
          <a:p>
            <a:pPr algn="just"/>
            <a:r>
              <a:rPr lang="ru-KZ" sz="1600" dirty="0">
                <a:latin typeface="Calibri" panose="020F0502020204030204" pitchFamily="34" charset="0"/>
                <a:cs typeface="Calibri" panose="020F0502020204030204" pitchFamily="34" charset="0"/>
              </a:rPr>
              <a:t>	Электрмен жабдықтау көзінің жиілігін автоматты түрде түсіру (АЖЖ) электр қуатының жетіспеушілігіне байланысты жиілік азайған кезде критикалық деңгейі төмен тұтынушыларды автоматты түрде өшіруге мәжбүрлеу арқылы аварияның дамуына қауіп төндіретін жиіліктің шамадан тыс төмендеуін болдырмайды.</a:t>
            </a:r>
          </a:p>
          <a:p>
            <a:pPr algn="just"/>
            <a:r>
              <a:rPr lang="ru-KZ" sz="1600" dirty="0">
                <a:latin typeface="Calibri" panose="020F0502020204030204" pitchFamily="34" charset="0"/>
                <a:cs typeface="Calibri" panose="020F0502020204030204" pitchFamily="34" charset="0"/>
              </a:rPr>
              <a:t>	Генератордың қозуын және желілік кернеуді автоматты реттеу электр тұтынушысының кернеуінің берілген деңгейде сақталуын қамтамасыз етеді. Ауылдық тұтынушылар үшін өнеркәсіптік тұтынушылар сияқты кернеудің ауытқуына рұқсат етіледі (+5%).</a:t>
            </a:r>
          </a:p>
        </p:txBody>
      </p:sp>
    </p:spTree>
    <p:extLst>
      <p:ext uri="{BB962C8B-B14F-4D97-AF65-F5344CB8AC3E}">
        <p14:creationId xmlns:p14="http://schemas.microsoft.com/office/powerpoint/2010/main" val="1879161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5" name="TextBox 4">
            <a:extLst>
              <a:ext uri="{FF2B5EF4-FFF2-40B4-BE49-F238E27FC236}">
                <a16:creationId xmlns:a16="http://schemas.microsoft.com/office/drawing/2014/main" id="{F176355C-791E-A9D6-0426-AB51C148BDD3}"/>
              </a:ext>
            </a:extLst>
          </p:cNvPr>
          <p:cNvSpPr txBox="1"/>
          <p:nvPr/>
        </p:nvSpPr>
        <p:spPr>
          <a:xfrm>
            <a:off x="159151" y="141806"/>
            <a:ext cx="11809071" cy="1477328"/>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14.7 Микропроцессорлық технологияны қолдана отырып, шаруашылық қондырғылары мен шаруашылық жабдықтарын автоматтандыру</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Релелік контактілі тізбектердің негізінде құрастырылған классикалық автоматтандыру жүйелері «қатты» жұмыс логикасы мен басқару алгоритмдерімен сипатталады.</a:t>
            </a:r>
          </a:p>
        </p:txBody>
      </p:sp>
      <p:pic>
        <p:nvPicPr>
          <p:cNvPr id="7" name="Рисунок 6">
            <a:extLst>
              <a:ext uri="{FF2B5EF4-FFF2-40B4-BE49-F238E27FC236}">
                <a16:creationId xmlns:a16="http://schemas.microsoft.com/office/drawing/2014/main" id="{90DC1C52-8A20-391A-0E71-AFA5EE6DDB83}"/>
              </a:ext>
            </a:extLst>
          </p:cNvPr>
          <p:cNvPicPr>
            <a:picLocks noChangeAspect="1"/>
          </p:cNvPicPr>
          <p:nvPr/>
        </p:nvPicPr>
        <p:blipFill>
          <a:blip r:embed="rId3"/>
          <a:stretch>
            <a:fillRect/>
          </a:stretch>
        </p:blipFill>
        <p:spPr>
          <a:xfrm>
            <a:off x="2177486" y="1834706"/>
            <a:ext cx="7772400" cy="4496574"/>
          </a:xfrm>
          <a:prstGeom prst="rect">
            <a:avLst/>
          </a:prstGeom>
        </p:spPr>
      </p:pic>
      <p:sp>
        <p:nvSpPr>
          <p:cNvPr id="10" name="TextBox 9">
            <a:extLst>
              <a:ext uri="{FF2B5EF4-FFF2-40B4-BE49-F238E27FC236}">
                <a16:creationId xmlns:a16="http://schemas.microsoft.com/office/drawing/2014/main" id="{27427547-025D-BC33-D5B6-3EBCD37C20B5}"/>
              </a:ext>
            </a:extLst>
          </p:cNvPr>
          <p:cNvSpPr txBox="1"/>
          <p:nvPr/>
        </p:nvSpPr>
        <p:spPr>
          <a:xfrm>
            <a:off x="1816034" y="6174846"/>
            <a:ext cx="9667754"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14.2 сурет – Сұйық жем беруді басқарудың микропроцессорлық жүйесінің технологиялық схемасы</a:t>
            </a:r>
          </a:p>
        </p:txBody>
      </p:sp>
    </p:spTree>
    <p:extLst>
      <p:ext uri="{BB962C8B-B14F-4D97-AF65-F5344CB8AC3E}">
        <p14:creationId xmlns:p14="http://schemas.microsoft.com/office/powerpoint/2010/main" val="96988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F77B-9209-6DC6-A782-A4AC2AA910AA}"/>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D87EDF3-4F12-725A-0EF1-24D670E6515D}"/>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0DA535BF-2B59-604F-BCDB-E267D238E879}"/>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4" name="TextBox 3">
            <a:extLst>
              <a:ext uri="{FF2B5EF4-FFF2-40B4-BE49-F238E27FC236}">
                <a16:creationId xmlns:a16="http://schemas.microsoft.com/office/drawing/2014/main" id="{4B45F3C5-F9E2-07ED-6513-98B9A72F6888}"/>
              </a:ext>
            </a:extLst>
          </p:cNvPr>
          <p:cNvSpPr txBox="1"/>
          <p:nvPr/>
        </p:nvSpPr>
        <p:spPr>
          <a:xfrm>
            <a:off x="416689" y="1941040"/>
            <a:ext cx="11442846" cy="3139321"/>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Сұйық жемді бөлуді басқаруға арналған стационарлық қондырғыны жаңғыртудың мысалын қарастырайық (релелік контактілі автоматика жүйесін микропроцессорлық жүйеге ауыстыру).</a:t>
            </a:r>
          </a:p>
          <a:p>
            <a:pPr algn="just"/>
            <a:r>
              <a:rPr lang="ru-KZ" dirty="0">
                <a:latin typeface="Calibri" panose="020F0502020204030204" pitchFamily="34" charset="0"/>
                <a:cs typeface="Calibri" panose="020F0502020204030204" pitchFamily="34" charset="0"/>
              </a:rPr>
              <a:t>	Аралас жемді мөлшерлеу порциялық таразыда 4 (14.2-сурет), ал суды көлемдік мөлшерлеу электромагниттік шығын өлшегіштер 2 арқылы жүзеге асырылады. </a:t>
            </a:r>
          </a:p>
          <a:p>
            <a:pPr algn="just"/>
            <a:r>
              <a:rPr lang="ru-KZ" dirty="0">
                <a:latin typeface="Calibri" panose="020F0502020204030204" pitchFamily="34" charset="0"/>
                <a:cs typeface="Calibri" panose="020F0502020204030204" pitchFamily="34" charset="0"/>
              </a:rPr>
              <a:t>	Сұйық жемді мөлшерлеу үшін электромагниттік шығын өлшегіш 3 пайдаланылады, орналасқан жалпы өнеркәсіптік қолдануға арналған сериялық микроконтроллер Басқару шкафында 1, басқару құрылғысы ретінде пайдаланылады </a:t>
            </a:r>
          </a:p>
          <a:p>
            <a:pPr algn="just"/>
            <a:r>
              <a:rPr lang="ru-KZ" dirty="0">
                <a:latin typeface="Calibri" panose="020F0502020204030204" pitchFamily="34" charset="0"/>
                <a:cs typeface="Calibri" panose="020F0502020204030204" pitchFamily="34" charset="0"/>
              </a:rPr>
              <a:t>	Микроконтроллер 8 аналогтық кірісті, 48 цифрлық кірісті және 48 цифрлық шығысты, 42 пернемен төрт жолды дисплейді қамтиды. Басқару жүйесі жетілдірілген диагностикалық жабдықпен жабдықталған, қозғалтқыштар мен сорғылардың электрондық қорғанысы 5. Ағызатын арба 6 азық қоспасы үшін құбыр 7 бойымен қозғалады. 60-тан астам диагностикалық хабарламалар берілген.</a:t>
            </a:r>
          </a:p>
        </p:txBody>
      </p:sp>
    </p:spTree>
    <p:extLst>
      <p:ext uri="{BB962C8B-B14F-4D97-AF65-F5344CB8AC3E}">
        <p14:creationId xmlns:p14="http://schemas.microsoft.com/office/powerpoint/2010/main" val="1249484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solidFill>
                  <a:schemeClr val="bg1"/>
                </a:solidFill>
              </a:rPr>
              <a:t>8</a:t>
            </a:r>
          </a:p>
        </p:txBody>
      </p:sp>
      <p:sp>
        <p:nvSpPr>
          <p:cNvPr id="8" name="Прямоугольник 7"/>
          <p:cNvSpPr/>
          <p:nvPr/>
        </p:nvSpPr>
        <p:spPr>
          <a:xfrm>
            <a:off x="3809245" y="-25717"/>
            <a:ext cx="4752528" cy="646331"/>
          </a:xfrm>
          <a:prstGeom prst="rect">
            <a:avLst/>
          </a:prstGeom>
        </p:spPr>
        <p:txBody>
          <a:bodyPr wrap="square">
            <a:spAutoFit/>
          </a:bodyPr>
          <a:lstStyle/>
          <a:p>
            <a:pPr algn="ctr"/>
            <a:r>
              <a:rPr lang="kk-KZ" sz="3600" b="1" dirty="0">
                <a:solidFill>
                  <a:srgbClr val="002060"/>
                </a:solidFill>
                <a:latin typeface="Calibri" panose="020F0502020204030204" pitchFamily="34" charset="0"/>
                <a:cs typeface="Calibri" panose="020F0502020204030204" pitchFamily="34" charset="0"/>
              </a:rPr>
              <a:t>ҚОРЫТЫНДЫ</a:t>
            </a:r>
          </a:p>
        </p:txBody>
      </p:sp>
      <p:sp>
        <p:nvSpPr>
          <p:cNvPr id="15" name="Скругленный прямоугольник 4"/>
          <p:cNvSpPr/>
          <p:nvPr/>
        </p:nvSpPr>
        <p:spPr>
          <a:xfrm>
            <a:off x="296563" y="945611"/>
            <a:ext cx="11608438" cy="2847914"/>
          </a:xfrm>
          <a:prstGeom prst="rect">
            <a:avLst/>
          </a:prstGeom>
          <a:solidFill>
            <a:schemeClr val="accent1">
              <a:lumMod val="20000"/>
              <a:lumOff val="80000"/>
            </a:schemeClr>
          </a:solidFill>
          <a:ln>
            <a:solidFill>
              <a:schemeClr val="bg1">
                <a:lumMod val="50000"/>
              </a:schemeClr>
            </a:solidFill>
          </a:ln>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just"/>
            <a:r>
              <a:rPr lang="ru-RU" sz="2000" i="1" dirty="0" err="1">
                <a:latin typeface="Calibri" panose="020F0502020204030204" pitchFamily="34" charset="0"/>
                <a:cs typeface="Calibri" panose="020F0502020204030204" pitchFamily="34" charset="0"/>
              </a:rPr>
              <a:t>Ғылыми-техникалық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мәселелердің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кең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ауқымын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қамтитын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білімнің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әртүрлі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салаларындағы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жетістіктерге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негізделген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Сонымен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басқа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ғылымдар</a:t>
            </a:r>
            <a:r>
              <a:rPr lang="ru-RU" sz="2000" i="1" dirty="0">
                <a:latin typeface="Calibri" panose="020F0502020204030204" pitchFamily="34" charset="0"/>
                <a:cs typeface="Calibri" panose="020F0502020204030204" pitchFamily="34" charset="0"/>
              </a:rPr>
              <a:t> мен </a:t>
            </a:r>
            <a:r>
              <a:rPr lang="ru-RU" sz="2000" i="1" dirty="0" err="1">
                <a:latin typeface="Calibri" panose="020F0502020204030204" pitchFamily="34" charset="0"/>
                <a:cs typeface="Calibri" panose="020F0502020204030204" pitchFamily="34" charset="0"/>
              </a:rPr>
              <a:t>өндірістерге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қиындықтар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туғызып</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одан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дамуын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ынталандырса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екінші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сапалы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жаңа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құралдармен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зерттеу</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әдістерімен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жабдықтайды</a:t>
            </a:r>
            <a:r>
              <a:rPr lang="ru-RU" sz="2000" i="1" dirty="0">
                <a:latin typeface="Calibri" panose="020F0502020204030204" pitchFamily="34" charset="0"/>
                <a:cs typeface="Calibri" panose="020F0502020204030204" pitchFamily="34" charset="0"/>
              </a:rPr>
              <a:t>.</a:t>
            </a:r>
            <a:endParaRPr lang="ru-RU" sz="2000" dirty="0">
              <a:latin typeface="Calibri" panose="020F0502020204030204" pitchFamily="34" charset="0"/>
              <a:cs typeface="Calibri" panose="020F0502020204030204" pitchFamily="34" charset="0"/>
            </a:endParaRPr>
          </a:p>
        </p:txBody>
      </p:sp>
      <p:pic>
        <p:nvPicPr>
          <p:cNvPr id="2" name="Picture 2" descr="https://s.yimg.com/uu/api/res/1.2/tjkFufV6lU46jKCVkaf6sw--~B/aD0xMjk5O3c9MjMwOTtzbT0xO2FwcGlkPXl0YWNoeW9u/http:/media.zenfs.com/en-US/homerun/motleyfool.com/dbf632d01469a96af308e75af32820ce">
            <a:extLst>
              <a:ext uri="{FF2B5EF4-FFF2-40B4-BE49-F238E27FC236}">
                <a16:creationId xmlns:a16="http://schemas.microsoft.com/office/drawing/2014/main" id="{35FCC488-40C2-C682-695B-FCE956505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080" y="3966121"/>
            <a:ext cx="486383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094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9</a:t>
            </a:r>
            <a:endParaRPr lang="ru-RU" dirty="0">
              <a:solidFill>
                <a:schemeClr val="bg1"/>
              </a:solidFill>
            </a:endParaRPr>
          </a:p>
        </p:txBody>
      </p:sp>
      <p:sp>
        <p:nvSpPr>
          <p:cNvPr id="8" name="Прямоугольник 7"/>
          <p:cNvSpPr/>
          <p:nvPr/>
        </p:nvSpPr>
        <p:spPr>
          <a:xfrm>
            <a:off x="330982" y="948517"/>
            <a:ext cx="11341065" cy="6156622"/>
          </a:xfrm>
          <a:prstGeom prst="rect">
            <a:avLst/>
          </a:prstGeom>
          <a:noFill/>
        </p:spPr>
        <p:txBody>
          <a:bodyPr wrap="square">
            <a:spAutoFit/>
          </a:bodyPr>
          <a:lstStyle/>
          <a:p>
            <a:pPr algn="just"/>
            <a:r>
              <a:rPr lang="ru-RU" sz="1600" b="0" i="0" dirty="0">
                <a:solidFill>
                  <a:srgbClr val="000666"/>
                </a:solidFill>
                <a:effectLst/>
                <a:latin typeface="Georgia" panose="02040502050405020303" pitchFamily="18" charset="0"/>
              </a:rPr>
              <a:t>1. Мартыненко И.И., Лысенко В.Ф. Проектирование систем автоматики. —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1990. - 243 с.</a:t>
            </a:r>
          </a:p>
          <a:p>
            <a:pPr algn="just"/>
            <a:r>
              <a:rPr lang="ru-RU" sz="1600" b="0" i="0" dirty="0">
                <a:solidFill>
                  <a:srgbClr val="000666"/>
                </a:solidFill>
                <a:effectLst/>
                <a:latin typeface="Georgia" panose="02040502050405020303" pitchFamily="18" charset="0"/>
              </a:rPr>
              <a:t>2. Бородин И. Ф., Судник Ю. А. Автоматизация технологических процессов. - М.: </a:t>
            </a:r>
            <a:r>
              <a:rPr lang="ru-RU" sz="1600" b="0" i="0" dirty="0" err="1">
                <a:solidFill>
                  <a:srgbClr val="000666"/>
                </a:solidFill>
                <a:effectLst/>
                <a:latin typeface="Georgia" panose="02040502050405020303" pitchFamily="18" charset="0"/>
              </a:rPr>
              <a:t>КолосС</a:t>
            </a:r>
            <a:r>
              <a:rPr lang="ru-RU" sz="1600" b="0" i="0" dirty="0">
                <a:solidFill>
                  <a:srgbClr val="000666"/>
                </a:solidFill>
                <a:effectLst/>
                <a:latin typeface="Georgia" panose="02040502050405020303" pitchFamily="18" charset="0"/>
              </a:rPr>
              <a:t>, 2003. - 344 с.</a:t>
            </a:r>
          </a:p>
          <a:p>
            <a:pPr algn="just"/>
            <a:r>
              <a:rPr lang="ru-RU" sz="1600" b="0" i="0" dirty="0">
                <a:solidFill>
                  <a:srgbClr val="000666"/>
                </a:solidFill>
                <a:effectLst/>
                <a:latin typeface="Georgia" panose="02040502050405020303" pitchFamily="18" charset="0"/>
              </a:rPr>
              <a:t>3. Бородин И.Ф., </a:t>
            </a:r>
            <a:r>
              <a:rPr lang="ru-RU" sz="1600" b="0" i="0" dirty="0" err="1">
                <a:solidFill>
                  <a:srgbClr val="000666"/>
                </a:solidFill>
                <a:effectLst/>
                <a:latin typeface="Georgia" panose="02040502050405020303" pitchFamily="18" charset="0"/>
              </a:rPr>
              <a:t>Недилько</a:t>
            </a:r>
            <a:r>
              <a:rPr lang="ru-RU" sz="1600" b="0" i="0" dirty="0">
                <a:solidFill>
                  <a:srgbClr val="000666"/>
                </a:solidFill>
                <a:effectLst/>
                <a:latin typeface="Georgia" panose="02040502050405020303" pitchFamily="18" charset="0"/>
              </a:rPr>
              <a:t> Н.М. Автоматизация технологических процессов.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368 с.</a:t>
            </a:r>
          </a:p>
          <a:p>
            <a:pPr algn="just"/>
            <a:r>
              <a:rPr lang="ru-RU" sz="1600" b="0" i="0" dirty="0">
                <a:solidFill>
                  <a:srgbClr val="000666"/>
                </a:solidFill>
                <a:effectLst/>
                <a:latin typeface="Georgia" panose="02040502050405020303" pitchFamily="18" charset="0"/>
              </a:rPr>
              <a:t>4. Курсовое и дипломное проектирование по автоматизации технологических процессов Ф.Д. </a:t>
            </a:r>
            <a:r>
              <a:rPr lang="ru-RU" sz="1600" b="0" i="0" dirty="0" err="1">
                <a:solidFill>
                  <a:srgbClr val="000666"/>
                </a:solidFill>
                <a:effectLst/>
                <a:latin typeface="Georgia" panose="02040502050405020303" pitchFamily="18" charset="0"/>
              </a:rPr>
              <a:t>Изаков</a:t>
            </a:r>
            <a:r>
              <a:rPr lang="ru-RU" sz="1600" b="0" i="0" dirty="0">
                <a:solidFill>
                  <a:srgbClr val="000666"/>
                </a:solidFill>
                <a:effectLst/>
                <a:latin typeface="Georgia" panose="02040502050405020303" pitchFamily="18" charset="0"/>
              </a:rPr>
              <a:t>, В.Р. </a:t>
            </a:r>
            <a:r>
              <a:rPr lang="ru-RU" sz="1600" b="0" i="0" dirty="0" err="1">
                <a:solidFill>
                  <a:srgbClr val="000666"/>
                </a:solidFill>
                <a:effectLst/>
                <a:latin typeface="Georgia" panose="02040502050405020303" pitchFamily="18" charset="0"/>
              </a:rPr>
              <a:t>Казедаев</a:t>
            </a:r>
            <a:r>
              <a:rPr lang="ru-RU" sz="1600" b="0" i="0" dirty="0">
                <a:solidFill>
                  <a:srgbClr val="000666"/>
                </a:solidFill>
                <a:effectLst/>
                <a:latin typeface="Georgia" panose="02040502050405020303" pitchFamily="18" charset="0"/>
              </a:rPr>
              <a:t> и др.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1988. - 183 с.</a:t>
            </a:r>
          </a:p>
          <a:p>
            <a:pPr algn="just"/>
            <a:r>
              <a:rPr lang="ru-RU" sz="1600" b="0" i="0" dirty="0">
                <a:solidFill>
                  <a:srgbClr val="000666"/>
                </a:solidFill>
                <a:effectLst/>
                <a:latin typeface="Georgia" panose="02040502050405020303" pitchFamily="18" charset="0"/>
              </a:rPr>
              <a:t>5. Захаров А.А. Практикум по применению теплоты в сельском хозяйстве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1985. - 175 с</a:t>
            </a:r>
          </a:p>
          <a:p>
            <a:pPr algn="just"/>
            <a:r>
              <a:rPr lang="ru-RU" sz="1600" b="0" i="0" dirty="0">
                <a:solidFill>
                  <a:srgbClr val="000666"/>
                </a:solidFill>
                <a:effectLst/>
                <a:latin typeface="Georgia" panose="02040502050405020303" pitchFamily="18" charset="0"/>
              </a:rPr>
              <a:t>6. Лукас В.А. Теория автоматического управления – М.: Недра 1990 – 416 с.</a:t>
            </a:r>
          </a:p>
          <a:p>
            <a:pPr algn="just"/>
            <a:r>
              <a:rPr lang="ru-RU" sz="1600" b="0" i="0" dirty="0">
                <a:solidFill>
                  <a:srgbClr val="000666"/>
                </a:solidFill>
                <a:effectLst/>
                <a:latin typeface="Georgia" panose="02040502050405020303" pitchFamily="18" charset="0"/>
              </a:rPr>
              <a:t>7. Средства автоматики и телемеханики Н.И. Бохан, </a:t>
            </a:r>
            <a:r>
              <a:rPr lang="ru-RU" sz="1600" b="0" i="0" dirty="0" err="1">
                <a:solidFill>
                  <a:srgbClr val="000666"/>
                </a:solidFill>
                <a:effectLst/>
                <a:latin typeface="Georgia" panose="02040502050405020303" pitchFamily="18" charset="0"/>
              </a:rPr>
              <a:t>И.Ф.Бородин</a:t>
            </a:r>
            <a:r>
              <a:rPr lang="ru-RU" sz="1600" b="0" i="0" dirty="0">
                <a:solidFill>
                  <a:srgbClr val="000666"/>
                </a:solidFill>
                <a:effectLst/>
                <a:latin typeface="Georgia" panose="02040502050405020303" pitchFamily="18" charset="0"/>
              </a:rPr>
              <a:t>, Ю.В. Дробышев и </a:t>
            </a:r>
            <a:r>
              <a:rPr lang="ru-RU" sz="1600" b="0" i="0" dirty="0" err="1">
                <a:solidFill>
                  <a:srgbClr val="000666"/>
                </a:solidFill>
                <a:effectLst/>
                <a:latin typeface="Georgia" panose="02040502050405020303" pitchFamily="18" charset="0"/>
              </a:rPr>
              <a:t>д.р</a:t>
            </a:r>
            <a:r>
              <a:rPr lang="ru-RU" sz="1600" b="0" i="0" dirty="0">
                <a:solidFill>
                  <a:srgbClr val="000666"/>
                </a:solidFill>
                <a:effectLst/>
                <a:latin typeface="Georgia" panose="02040502050405020303" pitchFamily="18" charset="0"/>
              </a:rPr>
              <a:t>.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1992. - 351 с.</a:t>
            </a:r>
          </a:p>
          <a:p>
            <a:pPr algn="just"/>
            <a:r>
              <a:rPr lang="ru-RU" sz="1600" b="0" i="0" dirty="0">
                <a:solidFill>
                  <a:srgbClr val="000666"/>
                </a:solidFill>
                <a:effectLst/>
                <a:latin typeface="Georgia" panose="02040502050405020303" pitchFamily="18" charset="0"/>
              </a:rPr>
              <a:t>8. Утешев У. Электротермические установки в животноводстве. Алма-Ата, </a:t>
            </a:r>
            <a:r>
              <a:rPr lang="ru-RU" sz="1600" b="0" i="0" dirty="0" err="1">
                <a:solidFill>
                  <a:srgbClr val="000666"/>
                </a:solidFill>
                <a:effectLst/>
                <a:latin typeface="Georgia" panose="02040502050405020303" pitchFamily="18" charset="0"/>
              </a:rPr>
              <a:t>КазСХИ</a:t>
            </a:r>
            <a:r>
              <a:rPr lang="ru-RU" sz="1600" b="0" i="0" dirty="0">
                <a:solidFill>
                  <a:srgbClr val="000666"/>
                </a:solidFill>
                <a:effectLst/>
                <a:latin typeface="Georgia" panose="02040502050405020303" pitchFamily="18" charset="0"/>
              </a:rPr>
              <a:t>. 1988. – 102 с.</a:t>
            </a:r>
          </a:p>
          <a:p>
            <a:pPr algn="just"/>
            <a:r>
              <a:rPr lang="ru-RU" sz="1600" b="0" i="0" dirty="0">
                <a:solidFill>
                  <a:srgbClr val="000666"/>
                </a:solidFill>
                <a:effectLst/>
                <a:latin typeface="Georgia" panose="02040502050405020303" pitchFamily="18" charset="0"/>
              </a:rPr>
              <a:t>9. Кудрявцев И.Ф., Карасенко В.А. Электрический нагрев и электротехнология - М.: Колос, 1975. – 384 с.</a:t>
            </a:r>
          </a:p>
          <a:p>
            <a:pPr algn="just"/>
            <a:r>
              <a:rPr lang="ru-RU" sz="1600" b="0" i="0" dirty="0">
                <a:solidFill>
                  <a:srgbClr val="000666"/>
                </a:solidFill>
                <a:effectLst/>
                <a:latin typeface="Georgia" panose="02040502050405020303" pitchFamily="18" charset="0"/>
              </a:rPr>
              <a:t>10. Исследование и выбор элементов систем автоматизации технологических процессов. Методические указания к курсовой работе для студентов специальности 311400. - Саратов, 1997. - 50 с .</a:t>
            </a:r>
          </a:p>
          <a:p>
            <a:pPr algn="just"/>
            <a:r>
              <a:rPr lang="ru-RU" sz="1600" b="0" i="0" dirty="0">
                <a:solidFill>
                  <a:srgbClr val="000666"/>
                </a:solidFill>
                <a:effectLst/>
                <a:latin typeface="Georgia" panose="02040502050405020303" pitchFamily="18" charset="0"/>
              </a:rPr>
              <a:t>11. Детальная разработка автоматизации технологического процесса в дипломном проекте на электрификации сельскохозяйственного объекта. Методические указания по дипломному проектированию. - Саратов, 1998.- 48 с.</a:t>
            </a:r>
          </a:p>
          <a:p>
            <a:pPr algn="just"/>
            <a:r>
              <a:rPr lang="ru-RU" sz="1600" b="0" i="0" dirty="0">
                <a:solidFill>
                  <a:srgbClr val="000666"/>
                </a:solidFill>
                <a:effectLst/>
                <a:latin typeface="Georgia" panose="02040502050405020303" pitchFamily="18" charset="0"/>
              </a:rPr>
              <a:t>12. Кирилин Н.И.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 - М.: МИИСП им. Горячкина, 1992. – 70 с.</a:t>
            </a:r>
          </a:p>
          <a:p>
            <a:pPr algn="just"/>
            <a:r>
              <a:rPr lang="ru-RU" sz="1600" b="0" i="0" dirty="0">
                <a:solidFill>
                  <a:srgbClr val="000666"/>
                </a:solidFill>
                <a:effectLst/>
                <a:latin typeface="Georgia" panose="02040502050405020303" pitchFamily="18" charset="0"/>
              </a:rPr>
              <a:t>13. Наладка автоматических систем и устройств управления технологическими процессами. Справочное пособие под редакцией А.С. Клюева. - М.: Энергия, 1977. – 400 с.</a:t>
            </a:r>
          </a:p>
          <a:p>
            <a:pPr algn="just"/>
            <a:r>
              <a:rPr lang="ru-RU" sz="1600" b="0" i="0" dirty="0">
                <a:solidFill>
                  <a:srgbClr val="000666"/>
                </a:solidFill>
                <a:effectLst/>
                <a:latin typeface="Georgia" panose="02040502050405020303" pitchFamily="18" charset="0"/>
              </a:rPr>
              <a:t>14. Зайцев А.М., Жильцов В.И, Шавров А.В. Микроклимат животноводческих комплексов.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- 192 с.</a:t>
            </a: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3.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1490</Words>
  <Application>Microsoft Macintosh PowerPoint</Application>
  <PresentationFormat>Широкоэкранный</PresentationFormat>
  <Paragraphs>84</Paragraphs>
  <Slides>10</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Calibri</vt:lpstr>
      <vt:lpstr>Corbel</vt:lpstr>
      <vt:lpstr>Georgia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2024-10-10T10:36:53Z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